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301" r:id="rId4"/>
    <p:sldId id="302" r:id="rId5"/>
    <p:sldId id="303" r:id="rId6"/>
    <p:sldId id="304" r:id="rId7"/>
    <p:sldId id="306" r:id="rId8"/>
    <p:sldId id="273" r:id="rId9"/>
    <p:sldId id="300" r:id="rId10"/>
    <p:sldId id="307" r:id="rId11"/>
    <p:sldId id="288" r:id="rId12"/>
    <p:sldId id="305" r:id="rId13"/>
    <p:sldId id="299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ch, Stacy H," initials="KS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D22"/>
    <a:srgbClr val="0557A6"/>
    <a:srgbClr val="CC2B0E"/>
    <a:srgbClr val="487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3153" autoAdjust="0"/>
  </p:normalViewPr>
  <p:slideViewPr>
    <p:cSldViewPr snapToGrid="0" snapToObjects="1">
      <p:cViewPr varScale="1">
        <p:scale>
          <a:sx n="70" d="100"/>
          <a:sy n="70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20395580557702E-2"/>
          <c:y val="9.7752328434033128E-2"/>
          <c:w val="0.64149415489593364"/>
          <c:h val="0.679243394628861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Unsheltered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2105</c:v>
                </c:pt>
                <c:pt idx="2">
                  <c:v>1733</c:v>
                </c:pt>
                <c:pt idx="3">
                  <c:v>1375</c:v>
                </c:pt>
                <c:pt idx="4">
                  <c:v>1037</c:v>
                </c:pt>
                <c:pt idx="5">
                  <c:v>838</c:v>
                </c:pt>
                <c:pt idx="6">
                  <c:v>681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Sheltered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1,557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2340</c:v>
                </c:pt>
                <c:pt idx="2">
                  <c:v>2564</c:v>
                </c:pt>
                <c:pt idx="3">
                  <c:v>1988</c:v>
                </c:pt>
                <c:pt idx="4">
                  <c:v>1688</c:v>
                </c:pt>
                <c:pt idx="5">
                  <c:v>1443</c:v>
                </c:pt>
                <c:pt idx="6">
                  <c:v>1556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Transitional</c:v>
                </c:pt>
              </c:strCache>
            </c:strRef>
          </c:tx>
          <c:spPr>
            <a:solidFill>
              <a:srgbClr val="F2AD22"/>
            </a:solidFill>
            <a:ln>
              <a:noFill/>
            </a:ln>
            <a:effectLst/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1,324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1542</c:v>
                </c:pt>
                <c:pt idx="2">
                  <c:v>1239</c:v>
                </c:pt>
                <c:pt idx="3">
                  <c:v>1434</c:v>
                </c:pt>
                <c:pt idx="4">
                  <c:v>1592</c:v>
                </c:pt>
                <c:pt idx="5">
                  <c:v>1792</c:v>
                </c:pt>
                <c:pt idx="6">
                  <c:v>1202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89760"/>
        <c:axId val="24791296"/>
      </c:barChart>
      <c:catAx>
        <c:axId val="247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91296"/>
        <c:crosses val="autoZero"/>
        <c:auto val="1"/>
        <c:lblAlgn val="ctr"/>
        <c:lblOffset val="100"/>
        <c:noMultiLvlLbl val="0"/>
      </c:catAx>
      <c:valAx>
        <c:axId val="24791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8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67498305410321"/>
          <c:y val="0.34807602961290457"/>
          <c:w val="0.17662172529400738"/>
          <c:h val="0.25528567913385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0.64428</cdr:x>
      <cdr:y>0.34084</cdr:y>
    </cdr:from>
    <cdr:to>
      <cdr:x>0.72735</cdr:x>
      <cdr:y>0.40155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6714" y="1569961"/>
          <a:ext cx="768096" cy="279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89F9BE6-1967-45CA-A0D3-27AD3634EC5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77E8791E-7913-4C15-A4AC-BFF1916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B1A3B4D3-81CA-4B30-8A82-D91480967B0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CF395B38-77B3-463E-9272-714417744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4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95B38-77B3-463E-9272-7144177447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6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A577-7FD8-4585-ADEA-0C6B8089F099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3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9D0-7D30-464D-AB85-62965B8BF1EF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2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B8A6-0265-4A77-86D1-705E179F929D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57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0F94E9-D513-43B0-B19E-BF3AF4A68164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3A0E-9F19-4A97-B143-B0D90EF0E4AB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0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26AD-E554-4534-8400-8BFA0537200B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7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D210-C9C6-4A78-9172-D31DB61AF42F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3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9B5-45AE-4C9E-9338-603AB5F70DDB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9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8135-09D4-46B7-A986-27CD25C7BEE4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8E0D-F449-46D9-8F34-952FE1C68162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0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881-A8B8-42E5-8094-422BA8CDCC6B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3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75-5F44-4822-A7BD-CE2125B25E20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5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9131AEA-A65B-4E79-948A-6E68E1F57DC2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t>2/28/2018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27998A-FD55-42F4-99FB-EAED17E98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5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5037" y="3698136"/>
            <a:ext cx="6666963" cy="3797367"/>
          </a:xfrm>
        </p:spPr>
        <p:txBody>
          <a:bodyPr>
            <a:normAutofit fontScale="90000"/>
          </a:bodyPr>
          <a:lstStyle/>
          <a:p>
            <a:pPr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pPr>
            <a:r>
              <a:rPr lang="en-US" sz="9600" b="1" dirty="0" smtClean="0">
                <a:solidFill>
                  <a:srgbClr val="487199"/>
                </a:solidFill>
                <a:latin typeface="Arial"/>
                <a:cs typeface="Arial"/>
              </a:rPr>
              <a:t/>
            </a:r>
            <a:br>
              <a:rPr lang="en-US" sz="9600" b="1" dirty="0" smtClean="0">
                <a:solidFill>
                  <a:srgbClr val="487199"/>
                </a:solidFill>
                <a:latin typeface="Arial"/>
                <a:cs typeface="Arial"/>
              </a:rPr>
            </a:br>
            <a:r>
              <a:rPr lang="en-US" sz="9600" b="1" dirty="0">
                <a:solidFill>
                  <a:srgbClr val="487199"/>
                </a:solidFill>
                <a:latin typeface="Arial"/>
                <a:cs typeface="Arial"/>
              </a:rPr>
              <a:t/>
            </a:r>
            <a:br>
              <a:rPr lang="en-US" sz="9600" b="1" dirty="0">
                <a:solidFill>
                  <a:srgbClr val="487199"/>
                </a:solidFill>
                <a:latin typeface="Arial"/>
                <a:cs typeface="Arial"/>
              </a:rPr>
            </a:br>
            <a:r>
              <a:rPr lang="en-US" sz="9600" b="1" dirty="0" smtClean="0">
                <a:solidFill>
                  <a:srgbClr val="487199"/>
                </a:solidFill>
                <a:latin typeface="Arial"/>
                <a:cs typeface="Arial"/>
              </a:rPr>
              <a:t/>
            </a:r>
            <a:br>
              <a:rPr lang="en-US" sz="9600" b="1" dirty="0" smtClean="0">
                <a:solidFill>
                  <a:srgbClr val="487199"/>
                </a:solidFill>
                <a:latin typeface="Arial"/>
                <a:cs typeface="Arial"/>
              </a:rPr>
            </a:br>
            <a:r>
              <a:rPr lang="en-US" sz="7300" b="1" dirty="0" smtClean="0">
                <a:solidFill>
                  <a:srgbClr val="0557A6"/>
                </a:solidFill>
                <a:latin typeface="Arial"/>
                <a:cs typeface="Arial"/>
              </a:rPr>
              <a:t>Homelessness in Atlanta</a:t>
            </a:r>
            <a:r>
              <a:rPr lang="en-US" sz="8000" b="1" dirty="0" smtClean="0">
                <a:solidFill>
                  <a:srgbClr val="0557A6"/>
                </a:solidFill>
                <a:latin typeface="Arial"/>
                <a:cs typeface="Arial"/>
              </a:rPr>
              <a:t/>
            </a:r>
            <a:br>
              <a:rPr lang="en-US" sz="8000" b="1" dirty="0" smtClean="0">
                <a:solidFill>
                  <a:srgbClr val="0557A6"/>
                </a:solidFill>
                <a:latin typeface="Arial"/>
                <a:cs typeface="Arial"/>
              </a:rPr>
            </a:br>
            <a:r>
              <a:rPr lang="en-US" sz="8000" b="1" dirty="0" smtClean="0">
                <a:solidFill>
                  <a:srgbClr val="0557A6"/>
                </a:solidFill>
                <a:latin typeface="Arial"/>
                <a:cs typeface="Arial"/>
              </a:rPr>
              <a:t> </a:t>
            </a:r>
            <a:r>
              <a:rPr lang="en-US" sz="9600" b="1" dirty="0" smtClean="0">
                <a:solidFill>
                  <a:srgbClr val="0557A6"/>
                </a:solidFill>
                <a:latin typeface="Arial"/>
                <a:cs typeface="Arial"/>
              </a:rPr>
              <a:t/>
            </a:r>
            <a:br>
              <a:rPr lang="en-US" sz="9600" b="1" dirty="0" smtClean="0">
                <a:solidFill>
                  <a:srgbClr val="0557A6"/>
                </a:solidFill>
                <a:latin typeface="Arial"/>
                <a:cs typeface="Arial"/>
              </a:rPr>
            </a:br>
            <a:r>
              <a:rPr lang="en-US" sz="4400" b="1" dirty="0" smtClean="0">
                <a:solidFill>
                  <a:srgbClr val="0557A6"/>
                </a:solidFill>
                <a:latin typeface="Arial"/>
                <a:cs typeface="Arial"/>
              </a:rPr>
              <a:t>RCOH 3/6/18</a:t>
            </a:r>
            <a:r>
              <a:rPr lang="en-US" sz="9600" b="1" dirty="0">
                <a:solidFill>
                  <a:srgbClr val="0557A6"/>
                </a:solidFill>
                <a:latin typeface="Arial"/>
                <a:cs typeface="Arial"/>
              </a:rPr>
              <a:t/>
            </a:r>
            <a:br>
              <a:rPr lang="en-US" sz="9600" b="1" dirty="0">
                <a:solidFill>
                  <a:srgbClr val="0557A6"/>
                </a:solidFill>
                <a:latin typeface="Arial"/>
                <a:cs typeface="Arial"/>
              </a:rPr>
            </a:br>
            <a:endParaRPr lang="en-US" sz="13800" b="1" dirty="0">
              <a:solidFill>
                <a:srgbClr val="0557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9" y="1897363"/>
            <a:ext cx="11928142" cy="1325563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900" b="1" dirty="0" err="1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HomeFirst</a:t>
            </a:r>
            <a:r>
              <a:rPr lang="en-US" sz="2900" b="1" dirty="0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Atlanta Initiative: RCOH/City of Atlanta Public/Private Partnership</a:t>
            </a:r>
            <a:endParaRPr lang="en-US" sz="2900" b="1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58353"/>
            <a:ext cx="10515600" cy="3666007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RCOH secured private commitments &amp; challenged Mayor to match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Reed matched dollar for dollar up to $25 million creating a $50 million partnership 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with $60 million of state and federal  funds for $110 million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Investing in alignment with Strategic Plan</a:t>
            </a:r>
          </a:p>
          <a:p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HomeFirst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Cobb,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HomeFirst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DeKalb,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HomeFirst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Fulton,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HomeFirst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Gwinnett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plan to create a community where homelessness is RARE and BRIEF and NON-RECURRING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We know what works, we will to do more of it!</a:t>
            </a:r>
          </a:p>
        </p:txBody>
      </p:sp>
    </p:spTree>
    <p:extLst>
      <p:ext uri="{BB962C8B-B14F-4D97-AF65-F5344CB8AC3E}">
        <p14:creationId xmlns:p14="http://schemas.microsoft.com/office/powerpoint/2010/main" val="22289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87"/>
          <p:cNvSpPr>
            <a:spLocks noChangeArrowheads="1"/>
          </p:cNvSpPr>
          <p:nvPr/>
        </p:nvSpPr>
        <p:spPr bwMode="auto">
          <a:xfrm>
            <a:off x="287867" y="8270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807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807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807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807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807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807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807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807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807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07325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0159" y="6096002"/>
            <a:ext cx="11571683" cy="457199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More than 100 trusted community partners, such as Gateway Center, Families First, Crossroads Community Ministries, and Salvation Army, will work together to end chronic homelessness in Atlanta and create a community where homelessness is rare, brief, and non-recurring.</a:t>
            </a:r>
            <a:endParaRPr kumimoji="0" lang="en-US" altLang="en-US" sz="11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8" name="TextBox 3107"/>
          <p:cNvSpPr txBox="1"/>
          <p:nvPr/>
        </p:nvSpPr>
        <p:spPr>
          <a:xfrm>
            <a:off x="10974913" y="6593675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January 2018</a:t>
            </a:r>
            <a:endParaRPr lang="en-US" sz="1000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6484" y="552454"/>
            <a:ext cx="11678988" cy="5140008"/>
            <a:chOff x="226484" y="140330"/>
            <a:chExt cx="11678988" cy="3364871"/>
          </a:xfrm>
        </p:grpSpPr>
        <p:sp>
          <p:nvSpPr>
            <p:cNvPr id="3106" name="Rounded Rectangle 3105"/>
            <p:cNvSpPr/>
            <p:nvPr/>
          </p:nvSpPr>
          <p:spPr>
            <a:xfrm>
              <a:off x="3532012" y="140330"/>
              <a:ext cx="5009960" cy="469270"/>
            </a:xfrm>
            <a:prstGeom prst="roundRect">
              <a:avLst/>
            </a:prstGeom>
            <a:solidFill>
              <a:srgbClr val="DDDDDD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HomeFirst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Atlanta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Organizational Chart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7" name="Plus 3106"/>
            <p:cNvSpPr/>
            <p:nvPr/>
          </p:nvSpPr>
          <p:spPr>
            <a:xfrm>
              <a:off x="5733562" y="1962878"/>
              <a:ext cx="524701" cy="393526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372784" y="2785882"/>
              <a:ext cx="7446433" cy="719319"/>
            </a:xfrm>
            <a:prstGeom prst="roundRect">
              <a:avLst/>
            </a:prstGeom>
            <a:solidFill>
              <a:srgbClr val="DDDDDD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Staffing Support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Partners for Home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(P4H) will be the primary project staff and United Way of Greater Atlanta’s Regional Commission on Homelessness (RCOH) will provide secondary support.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152775" y="685800"/>
              <a:ext cx="10022764" cy="838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1588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HomeFirst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is a partnership between </a:t>
              </a: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the City of Atlanta acting through Invest Atlanta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(IA) and the United Way </a:t>
              </a: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Regional Commission on Homelessness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indent="158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(RCOH), created to capitalize on the community’s success in reducing homelessness counts in Atlanta. In February 2017, then-Atlanta Mayor </a:t>
              </a:r>
              <a:r>
                <a:rPr kumimoji="0" lang="en-US" alt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Kasim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Reed announced a $50 million initiative to achieve these goals by investing in proven housing strategies and supportive services, and made a bold commitment of $25 million in city funds to match private contributions to the initiative. Working together, IA and the RCOH will leverage $50 million in city and private funds, and utilize more than $60 million in state and federal funds, to make homelessness in Atlanta rare, brief, and nonrecurring.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26484" y="1715258"/>
              <a:ext cx="1782295" cy="897985"/>
            </a:xfrm>
            <a:prstGeom prst="roundRect">
              <a:avLst/>
            </a:prstGeom>
            <a:solidFill>
              <a:srgbClr val="DDDDDD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Public Funds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Fiscal Agent: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Invest Atlanta (IA)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143911" y="1627006"/>
              <a:ext cx="3454517" cy="1065271"/>
            </a:xfrm>
            <a:prstGeom prst="roundRect">
              <a:avLst/>
            </a:prstGeom>
            <a:solidFill>
              <a:srgbClr val="DDDDDD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HomeFirst</a:t>
              </a: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 Community Oversight Board</a:t>
              </a:r>
              <a:endPara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The Oversight Board will receive reports, review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funding decisions and performance results, and offer guidance. It will also retain a third party evaluator for annual reporting.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393395" y="1625367"/>
              <a:ext cx="3428272" cy="1068549"/>
            </a:xfrm>
            <a:prstGeom prst="roundRect">
              <a:avLst/>
            </a:prstGeom>
            <a:solidFill>
              <a:srgbClr val="DDDDDD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Allocation Committee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This five-person committee is selected jointly by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IA and the RCOH to determine project-by- project investments and funding through a traditional RFP process.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9956801" y="1668858"/>
              <a:ext cx="1948671" cy="981566"/>
            </a:xfrm>
            <a:prstGeom prst="roundRect">
              <a:avLst/>
            </a:prstGeom>
            <a:solidFill>
              <a:srgbClr val="DDDDDD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Private Funds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Fiscal Agent: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United Way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of Greater Atlanta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10" name="Straight Connector 3109"/>
            <p:cNvCxnSpPr>
              <a:stCxn id="80" idx="0"/>
            </p:cNvCxnSpPr>
            <p:nvPr/>
          </p:nvCxnSpPr>
          <p:spPr>
            <a:xfrm flipV="1">
              <a:off x="1117632" y="1524001"/>
              <a:ext cx="711168" cy="1912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2" name="Straight Connector 3111"/>
            <p:cNvCxnSpPr>
              <a:stCxn id="83" idx="0"/>
            </p:cNvCxnSpPr>
            <p:nvPr/>
          </p:nvCxnSpPr>
          <p:spPr>
            <a:xfrm flipH="1" flipV="1">
              <a:off x="10363200" y="1524000"/>
              <a:ext cx="567936" cy="1448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00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79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Plan</a:t>
            </a:r>
            <a:endParaRPr lang="en-US" b="1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0297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to 4 small low barrier shelters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Supportive Housing Units (550 from Initiative funds +450 from HUD financing)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Intake and Assessment (including unsheltered outreach) 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Rehousing (300 for families) where appropriate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investment in outreach, mental health and employment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Recuperative Care Beds 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of interventions for youth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promising innovations</a:t>
            </a:r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6319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49892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6600" b="1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79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Homelessness</a:t>
            </a:r>
            <a:endParaRPr lang="en-US" b="1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029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Homelessness is a condition, a symptom of other problems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of causes but two factors in common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of nighttime sheltered space fit for human habitation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one’s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legal control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Profound alienation from natural support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Historically not a source of concern for social policy, what efforts existed were local in nature, sporadic and restrictive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Depression led to greater recognition and broader efforts at relief, which largely phased out with the onset of war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WWII and post-war boom virtually eliminated homelessness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15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79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Homelessness</a:t>
            </a:r>
            <a:endParaRPr lang="en-US" b="1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02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Main Causes of Modern Homelessness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Destruction of affordable housing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Decentralization of state mental institutions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Pablo Escobar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19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79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Atlanta Response</a:t>
            </a:r>
            <a:endParaRPr lang="en-US" b="1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029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by policy makers began in late 70’s and early 80’s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 as temporary emergency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McKinney Act (later McKinney Vento, later HEARTH) 1987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 HUD required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 of care (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 Atlanta Tri-Jurisdictional Collaborative on Homelessness (the Tri-J) was formed by Atlanta, DeKalb and Fulton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formed in Cobb, Athens, Augusta, Savannah, Columbus and then a single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Balance of the State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Regionally we have five CCs to deal with.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13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79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to Modern Homelessness</a:t>
            </a:r>
            <a:endParaRPr lang="en-US" b="1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029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Commission on Homelessness formed 2003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RCOH began shift to systemic approach; learning on the go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collapse of Tri-J leading to Atlanta, DeKalb and Fulton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CoCs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Partners for HOME formed to lead and staff Atlanta CoC 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Partners for HOME launched a community wide planning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leading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Clear Path, a strategic plan adopted by the CoC, the City Council and endorsed by the RCOH region wide</a:t>
            </a:r>
          </a:p>
          <a:p>
            <a:pPr>
              <a:lnSpc>
                <a:spcPct val="10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099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79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 – Goals</a:t>
            </a:r>
            <a:endParaRPr lang="en-US" b="1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029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Veteran Homelessness by 2017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Chronic Homelessness by 2019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Youth Homelessness by 2020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Family Homelessness by 2020</a:t>
            </a:r>
          </a:p>
        </p:txBody>
      </p:sp>
    </p:spTree>
    <p:extLst>
      <p:ext uri="{BB962C8B-B14F-4D97-AF65-F5344CB8AC3E}">
        <p14:creationId xmlns:p14="http://schemas.microsoft.com/office/powerpoint/2010/main" val="36971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79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endParaRPr lang="en-US" b="1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029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2011: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Atlanta has reduced by over 2/3rds the count of unsheltered individuals 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Atlanta’s total homeless count has been reduced by over 40%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major cities are experiencing major increases</a:t>
            </a:r>
          </a:p>
          <a:p>
            <a:pPr lvl="2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Angeles count increased 23.3% in 2017 over 2016</a:t>
            </a:r>
          </a:p>
          <a:p>
            <a:pPr lvl="2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unsheltered count increased 40% in 2017 over 2016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reduce by 2/3rds, we can functionally eliminate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Hardship and adversity cannot be eliminated, but we can respond to homelessness promptly, effectively and durably</a:t>
            </a:r>
          </a:p>
        </p:txBody>
      </p:sp>
    </p:spTree>
    <p:extLst>
      <p:ext uri="{BB962C8B-B14F-4D97-AF65-F5344CB8AC3E}">
        <p14:creationId xmlns:p14="http://schemas.microsoft.com/office/powerpoint/2010/main" val="40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6021"/>
            <a:ext cx="10515600" cy="79754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55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Atlanta Homeless Counts 2011-2017</a:t>
            </a:r>
            <a:endParaRPr lang="en-US" sz="3200" b="1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51001055"/>
              </p:ext>
            </p:extLst>
          </p:nvPr>
        </p:nvGraphicFramePr>
        <p:xfrm>
          <a:off x="2108199" y="2531081"/>
          <a:ext cx="9245601" cy="460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48742" y="3102668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5,536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5568" y="3362547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4,797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48490" y="6510060"/>
            <a:ext cx="694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HUD website; 2011 figures disaggregated by Pathways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9931" y="2895927"/>
            <a:ext cx="92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5,987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251" y="2531081"/>
            <a:ext cx="84708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Atlanta’s unsheltered count has been reduced by over 67%</a:t>
            </a:r>
          </a:p>
          <a:p>
            <a:pPr algn="ctr" defTabSz="914400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count has decreased by more than 40%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9863" y="5568974"/>
            <a:ext cx="56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N/A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971" y="3775526"/>
            <a:ext cx="1556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Homeless Persons</a:t>
            </a:r>
          </a:p>
          <a:p>
            <a:pPr algn="r" defTabSz="914400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Point-in-Time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2770" y="3622426"/>
            <a:ext cx="89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4,317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0003" y="3775218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4,073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5953" y="4052525"/>
            <a:ext cx="122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3,572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 bwMode="gray">
          <a:xfrm>
            <a:off x="10355242" y="295736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7553" y="18802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0557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HUD Homeless Count by</a:t>
            </a:r>
            <a:r>
              <a:rPr lang="en-US" sz="3600" spc="-10" dirty="0" smtClean="0">
                <a:solidFill>
                  <a:srgbClr val="0557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557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Geography</a:t>
            </a:r>
            <a:endParaRPr lang="en-US" sz="3600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3888" y="2459241"/>
            <a:ext cx="3153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557A6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RCOH Regions</a:t>
            </a:r>
            <a:r>
              <a:rPr lang="en-US" sz="2400" b="1" spc="-65" dirty="0" smtClean="0">
                <a:solidFill>
                  <a:srgbClr val="0557A6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557A6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2017</a:t>
            </a:r>
            <a:endParaRPr lang="en-US" sz="2400" b="1" dirty="0">
              <a:solidFill>
                <a:srgbClr val="055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045" y="6210156"/>
            <a:ext cx="43064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*Includes Emergency Shelters and Transitional Housing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40219"/>
              </p:ext>
            </p:extLst>
          </p:nvPr>
        </p:nvGraphicFramePr>
        <p:xfrm>
          <a:off x="2125642" y="2957916"/>
          <a:ext cx="8229600" cy="31782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19964"/>
                <a:gridCol w="2294836"/>
                <a:gridCol w="1819964"/>
                <a:gridCol w="2294836"/>
              </a:tblGrid>
              <a:tr h="3178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Jurisdiction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Unsheltered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Sheltered*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</a:tr>
              <a:tr h="317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Atlanta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98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681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2891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3572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</a:tr>
              <a:tr h="317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Cobb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98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118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285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403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</a:tr>
              <a:tr h="317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Clayton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98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150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100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250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</a:tr>
              <a:tr h="317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Douglas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98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27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104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131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</a:tr>
              <a:tr h="317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DeKalb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98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185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275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460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</a:tr>
              <a:tr h="317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Fulton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98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90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203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293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</a:tr>
              <a:tr h="317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Gwinnett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98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84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179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263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</a:tr>
              <a:tr h="317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Rockdale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98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17</a:t>
                      </a:r>
                      <a:endParaRPr lang="en-US" sz="15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65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82</a:t>
                      </a:r>
                      <a:endParaRPr lang="en-U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</a:tr>
              <a:tr h="317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Overall</a:t>
                      </a:r>
                      <a:endParaRPr lang="en-US" sz="15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98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1352</a:t>
                      </a:r>
                      <a:endParaRPr lang="en-US" sz="15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4102</a:t>
                      </a:r>
                      <a:endParaRPr lang="en-US" sz="15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5454</a:t>
                      </a:r>
                      <a:endParaRPr lang="en-US" sz="15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1" marR="6141" marT="614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931</Words>
  <Application>Microsoft Office PowerPoint</Application>
  <PresentationFormat>Custom</PresentationFormat>
  <Paragraphs>151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Homelessness in Atlanta   RCOH 3/6/18 </vt:lpstr>
      <vt:lpstr>Understanding Homelessness</vt:lpstr>
      <vt:lpstr>Understanding Homelessness</vt:lpstr>
      <vt:lpstr>Atlanta Response</vt:lpstr>
      <vt:lpstr>Response to Modern Homelessness</vt:lpstr>
      <vt:lpstr>Strategic Plan – Goals</vt:lpstr>
      <vt:lpstr>Situation</vt:lpstr>
      <vt:lpstr>City of Atlanta Homeless Counts 2011-2017</vt:lpstr>
      <vt:lpstr>PowerPoint Presentation</vt:lpstr>
      <vt:lpstr>The HomeFirst Atlanta Initiative: RCOH/City of Atlanta Public/Private Partnership</vt:lpstr>
      <vt:lpstr>PowerPoint Presentation</vt:lpstr>
      <vt:lpstr>Investment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idea</dc:title>
  <dc:creator>Noah Marchman</dc:creator>
  <cp:lastModifiedBy>Hardin, Jack</cp:lastModifiedBy>
  <cp:revision>232</cp:revision>
  <cp:lastPrinted>2016-07-07T20:07:48Z</cp:lastPrinted>
  <dcterms:created xsi:type="dcterms:W3CDTF">2015-12-08T15:13:32Z</dcterms:created>
  <dcterms:modified xsi:type="dcterms:W3CDTF">2018-02-28T20:18:17Z</dcterms:modified>
</cp:coreProperties>
</file>